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75" r:id="rId3"/>
    <p:sldId id="336" r:id="rId4"/>
    <p:sldId id="310" r:id="rId5"/>
    <p:sldId id="311" r:id="rId6"/>
    <p:sldId id="343" r:id="rId7"/>
    <p:sldId id="333" r:id="rId8"/>
    <p:sldId id="314" r:id="rId9"/>
    <p:sldId id="316" r:id="rId10"/>
    <p:sldId id="318" r:id="rId11"/>
    <p:sldId id="319" r:id="rId12"/>
    <p:sldId id="320" r:id="rId13"/>
    <p:sldId id="321" r:id="rId14"/>
    <p:sldId id="323" r:id="rId15"/>
    <p:sldId id="337" r:id="rId16"/>
    <p:sldId id="326" r:id="rId17"/>
    <p:sldId id="345" r:id="rId18"/>
    <p:sldId id="327" r:id="rId19"/>
    <p:sldId id="344" r:id="rId20"/>
    <p:sldId id="330" r:id="rId21"/>
    <p:sldId id="346" r:id="rId22"/>
    <p:sldId id="353" r:id="rId23"/>
    <p:sldId id="351" r:id="rId24"/>
    <p:sldId id="348" r:id="rId25"/>
    <p:sldId id="349" r:id="rId26"/>
    <p:sldId id="350" r:id="rId27"/>
    <p:sldId id="352" r:id="rId28"/>
    <p:sldId id="33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60" autoAdjust="0"/>
  </p:normalViewPr>
  <p:slideViewPr>
    <p:cSldViewPr snapToGrid="0" snapToObjects="1">
      <p:cViewPr>
        <p:scale>
          <a:sx n="80" d="100"/>
          <a:sy n="80" d="100"/>
        </p:scale>
        <p:origin x="-85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0E819-9489-422B-9BB5-3E176DC3DE7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AA27D50-1BEE-4C4C-A588-7E931FAB678E}">
      <dgm:prSet/>
      <dgm:spPr/>
      <dgm:t>
        <a:bodyPr/>
        <a:lstStyle/>
        <a:p>
          <a:r>
            <a:rPr lang="es-ES" smtClean="0"/>
            <a:t>Este ejercicio requiere </a:t>
          </a:r>
          <a:r>
            <a:rPr lang="es-ES" b="1" smtClean="0"/>
            <a:t>necesariamente</a:t>
          </a:r>
          <a:r>
            <a:rPr lang="es-ES" smtClean="0"/>
            <a:t> la participación de quien elabora las cifras y de quien las ejecuta</a:t>
          </a:r>
          <a:endParaRPr lang="es-CO"/>
        </a:p>
      </dgm:t>
    </dgm:pt>
    <dgm:pt modelId="{5D2F9315-648E-4168-A6C2-55352E19A7B9}" type="parTrans" cxnId="{421EE8F1-9374-4B19-AF06-B468B8F30F42}">
      <dgm:prSet/>
      <dgm:spPr/>
      <dgm:t>
        <a:bodyPr/>
        <a:lstStyle/>
        <a:p>
          <a:endParaRPr lang="es-CO"/>
        </a:p>
      </dgm:t>
    </dgm:pt>
    <dgm:pt modelId="{E02B0DB2-BA33-49A2-A97D-956CBC53F961}" type="sibTrans" cxnId="{421EE8F1-9374-4B19-AF06-B468B8F30F42}">
      <dgm:prSet/>
      <dgm:spPr/>
      <dgm:t>
        <a:bodyPr/>
        <a:lstStyle/>
        <a:p>
          <a:endParaRPr lang="es-CO"/>
        </a:p>
      </dgm:t>
    </dgm:pt>
    <dgm:pt modelId="{81107B06-5AF1-4336-8ED5-A34565E033C1}">
      <dgm:prSet/>
      <dgm:spPr/>
      <dgm:t>
        <a:bodyPr/>
        <a:lstStyle/>
        <a:p>
          <a:r>
            <a:rPr lang="es-CO" smtClean="0"/>
            <a:t>Muchas ET desarrollan programas integrados y/o específicos para estas poblaciones que no necesariamente quedan bien registrados. Descríbalos y sugiera los indicadores para su evaluación y seguimiento.</a:t>
          </a:r>
          <a:endParaRPr lang="es-CO" dirty="0" smtClean="0"/>
        </a:p>
      </dgm:t>
    </dgm:pt>
    <dgm:pt modelId="{F670D3D6-54CB-4092-BF57-D92EDD2A5609}" type="parTrans" cxnId="{A42302CB-7F70-4C49-BC56-B02B8B3F6671}">
      <dgm:prSet/>
      <dgm:spPr/>
      <dgm:t>
        <a:bodyPr/>
        <a:lstStyle/>
        <a:p>
          <a:endParaRPr lang="es-CO"/>
        </a:p>
      </dgm:t>
    </dgm:pt>
    <dgm:pt modelId="{1DA81DB1-CF60-4A15-A9C7-058F2B105636}" type="sibTrans" cxnId="{A42302CB-7F70-4C49-BC56-B02B8B3F6671}">
      <dgm:prSet/>
      <dgm:spPr/>
      <dgm:t>
        <a:bodyPr/>
        <a:lstStyle/>
        <a:p>
          <a:endParaRPr lang="es-CO"/>
        </a:p>
      </dgm:t>
    </dgm:pt>
    <dgm:pt modelId="{9D1557EF-2DD3-41AF-895E-B723E00DC5C7}">
      <dgm:prSet/>
      <dgm:spPr/>
      <dgm:t>
        <a:bodyPr/>
        <a:lstStyle/>
        <a:p>
          <a:r>
            <a:rPr lang="es-CO" smtClean="0"/>
            <a:t>El análisis de las fuentes de financiamiento es de particular importancia para explorar posibilidades y alternativas de financiamiento</a:t>
          </a:r>
          <a:endParaRPr lang="es-CO" dirty="0" smtClean="0"/>
        </a:p>
      </dgm:t>
    </dgm:pt>
    <dgm:pt modelId="{E357CBD3-0E2D-40FE-8551-6A3EBF685627}" type="parTrans" cxnId="{E15CE26A-80C2-4CD6-A1E9-952E7A0C428A}">
      <dgm:prSet/>
      <dgm:spPr/>
      <dgm:t>
        <a:bodyPr/>
        <a:lstStyle/>
        <a:p>
          <a:endParaRPr lang="es-CO"/>
        </a:p>
      </dgm:t>
    </dgm:pt>
    <dgm:pt modelId="{42EB1D89-C429-4653-81E1-760BF982A005}" type="sibTrans" cxnId="{E15CE26A-80C2-4CD6-A1E9-952E7A0C428A}">
      <dgm:prSet/>
      <dgm:spPr/>
      <dgm:t>
        <a:bodyPr/>
        <a:lstStyle/>
        <a:p>
          <a:endParaRPr lang="es-CO"/>
        </a:p>
      </dgm:t>
    </dgm:pt>
    <dgm:pt modelId="{7725BC09-E05F-4BF7-9CA3-28C763242521}">
      <dgm:prSet/>
      <dgm:spPr/>
      <dgm:t>
        <a:bodyPr/>
        <a:lstStyle/>
        <a:p>
          <a:r>
            <a:rPr lang="es-CO" smtClean="0"/>
            <a:t>No olvide escribir en la narrativa las experiencias particulares de Gasto en Niñez y en Juventud de cada Entidad Territorial.  </a:t>
          </a:r>
          <a:endParaRPr lang="es-CO" dirty="0" smtClean="0"/>
        </a:p>
      </dgm:t>
    </dgm:pt>
    <dgm:pt modelId="{794BA9C0-BD70-482F-950C-790CE2493A83}" type="parTrans" cxnId="{E7A8A1AE-D47B-42BD-910C-0BCDD348398B}">
      <dgm:prSet/>
      <dgm:spPr/>
      <dgm:t>
        <a:bodyPr/>
        <a:lstStyle/>
        <a:p>
          <a:endParaRPr lang="es-CO"/>
        </a:p>
      </dgm:t>
    </dgm:pt>
    <dgm:pt modelId="{FBACE073-69EB-4555-B922-2A7B13C5F1D3}" type="sibTrans" cxnId="{E7A8A1AE-D47B-42BD-910C-0BCDD348398B}">
      <dgm:prSet/>
      <dgm:spPr/>
      <dgm:t>
        <a:bodyPr/>
        <a:lstStyle/>
        <a:p>
          <a:endParaRPr lang="es-CO"/>
        </a:p>
      </dgm:t>
    </dgm:pt>
    <dgm:pt modelId="{D02D01FB-D009-45BA-B8B7-03F78E06D613}" type="pres">
      <dgm:prSet presAssocID="{9700E819-9489-422B-9BB5-3E176DC3DE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182E478-FC21-4975-BD06-03A605D7AD2A}" type="pres">
      <dgm:prSet presAssocID="{AAA27D50-1BEE-4C4C-A588-7E931FAB67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97452D-B67E-4EBC-99FA-4387FAF60008}" type="pres">
      <dgm:prSet presAssocID="{E02B0DB2-BA33-49A2-A97D-956CBC53F961}" presName="sibTrans" presStyleCnt="0"/>
      <dgm:spPr/>
    </dgm:pt>
    <dgm:pt modelId="{C75085FD-D166-495F-BB94-2FB9461A2C9E}" type="pres">
      <dgm:prSet presAssocID="{81107B06-5AF1-4336-8ED5-A34565E033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7F1A15-2D6B-42B0-8CC3-482DD6FD6922}" type="pres">
      <dgm:prSet presAssocID="{1DA81DB1-CF60-4A15-A9C7-058F2B105636}" presName="sibTrans" presStyleCnt="0"/>
      <dgm:spPr/>
    </dgm:pt>
    <dgm:pt modelId="{BB82CAB4-2BF8-475B-9091-31C7D869AD2B}" type="pres">
      <dgm:prSet presAssocID="{7725BC09-E05F-4BF7-9CA3-28C7632425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D62F6B-6DB5-436B-9DE0-A39CE7605AB0}" type="pres">
      <dgm:prSet presAssocID="{FBACE073-69EB-4555-B922-2A7B13C5F1D3}" presName="sibTrans" presStyleCnt="0"/>
      <dgm:spPr/>
    </dgm:pt>
    <dgm:pt modelId="{AEAE2C5B-8E42-4ED1-94EA-D3D53CF2F17A}" type="pres">
      <dgm:prSet presAssocID="{9D1557EF-2DD3-41AF-895E-B723E00DC5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15CE26A-80C2-4CD6-A1E9-952E7A0C428A}" srcId="{9700E819-9489-422B-9BB5-3E176DC3DE79}" destId="{9D1557EF-2DD3-41AF-895E-B723E00DC5C7}" srcOrd="3" destOrd="0" parTransId="{E357CBD3-0E2D-40FE-8551-6A3EBF685627}" sibTransId="{42EB1D89-C429-4653-81E1-760BF982A005}"/>
    <dgm:cxn modelId="{A42302CB-7F70-4C49-BC56-B02B8B3F6671}" srcId="{9700E819-9489-422B-9BB5-3E176DC3DE79}" destId="{81107B06-5AF1-4336-8ED5-A34565E033C1}" srcOrd="1" destOrd="0" parTransId="{F670D3D6-54CB-4092-BF57-D92EDD2A5609}" sibTransId="{1DA81DB1-CF60-4A15-A9C7-058F2B105636}"/>
    <dgm:cxn modelId="{C633B8B9-AEE6-4750-9164-1BFE282448CD}" type="presOf" srcId="{81107B06-5AF1-4336-8ED5-A34565E033C1}" destId="{C75085FD-D166-495F-BB94-2FB9461A2C9E}" srcOrd="0" destOrd="0" presId="urn:microsoft.com/office/officeart/2005/8/layout/default#1"/>
    <dgm:cxn modelId="{E7A8A1AE-D47B-42BD-910C-0BCDD348398B}" srcId="{9700E819-9489-422B-9BB5-3E176DC3DE79}" destId="{7725BC09-E05F-4BF7-9CA3-28C763242521}" srcOrd="2" destOrd="0" parTransId="{794BA9C0-BD70-482F-950C-790CE2493A83}" sibTransId="{FBACE073-69EB-4555-B922-2A7B13C5F1D3}"/>
    <dgm:cxn modelId="{3D9AD361-BBDB-485D-9B9A-A6D51C69D9B7}" type="presOf" srcId="{7725BC09-E05F-4BF7-9CA3-28C763242521}" destId="{BB82CAB4-2BF8-475B-9091-31C7D869AD2B}" srcOrd="0" destOrd="0" presId="urn:microsoft.com/office/officeart/2005/8/layout/default#1"/>
    <dgm:cxn modelId="{E903CCF2-A6AF-4B5A-9675-67759189210C}" type="presOf" srcId="{9D1557EF-2DD3-41AF-895E-B723E00DC5C7}" destId="{AEAE2C5B-8E42-4ED1-94EA-D3D53CF2F17A}" srcOrd="0" destOrd="0" presId="urn:microsoft.com/office/officeart/2005/8/layout/default#1"/>
    <dgm:cxn modelId="{554D5587-6460-46BD-9AD7-EC56E5732902}" type="presOf" srcId="{9700E819-9489-422B-9BB5-3E176DC3DE79}" destId="{D02D01FB-D009-45BA-B8B7-03F78E06D613}" srcOrd="0" destOrd="0" presId="urn:microsoft.com/office/officeart/2005/8/layout/default#1"/>
    <dgm:cxn modelId="{9884EABF-336F-4A8A-AB1C-92A52280442B}" type="presOf" srcId="{AAA27D50-1BEE-4C4C-A588-7E931FAB678E}" destId="{8182E478-FC21-4975-BD06-03A605D7AD2A}" srcOrd="0" destOrd="0" presId="urn:microsoft.com/office/officeart/2005/8/layout/default#1"/>
    <dgm:cxn modelId="{421EE8F1-9374-4B19-AF06-B468B8F30F42}" srcId="{9700E819-9489-422B-9BB5-3E176DC3DE79}" destId="{AAA27D50-1BEE-4C4C-A588-7E931FAB678E}" srcOrd="0" destOrd="0" parTransId="{5D2F9315-648E-4168-A6C2-55352E19A7B9}" sibTransId="{E02B0DB2-BA33-49A2-A97D-956CBC53F961}"/>
    <dgm:cxn modelId="{10D8C99E-ABD5-4B17-9CB9-AECC273E766A}" type="presParOf" srcId="{D02D01FB-D009-45BA-B8B7-03F78E06D613}" destId="{8182E478-FC21-4975-BD06-03A605D7AD2A}" srcOrd="0" destOrd="0" presId="urn:microsoft.com/office/officeart/2005/8/layout/default#1"/>
    <dgm:cxn modelId="{A13E92C3-01D6-47E3-9F66-08EDC1C492B9}" type="presParOf" srcId="{D02D01FB-D009-45BA-B8B7-03F78E06D613}" destId="{A897452D-B67E-4EBC-99FA-4387FAF60008}" srcOrd="1" destOrd="0" presId="urn:microsoft.com/office/officeart/2005/8/layout/default#1"/>
    <dgm:cxn modelId="{9CA27025-B9A7-4BB1-938F-E1140CB3FCB5}" type="presParOf" srcId="{D02D01FB-D009-45BA-B8B7-03F78E06D613}" destId="{C75085FD-D166-495F-BB94-2FB9461A2C9E}" srcOrd="2" destOrd="0" presId="urn:microsoft.com/office/officeart/2005/8/layout/default#1"/>
    <dgm:cxn modelId="{52FC5B65-3775-4B7D-9398-08A2BC1A3DA9}" type="presParOf" srcId="{D02D01FB-D009-45BA-B8B7-03F78E06D613}" destId="{A87F1A15-2D6B-42B0-8CC3-482DD6FD6922}" srcOrd="3" destOrd="0" presId="urn:microsoft.com/office/officeart/2005/8/layout/default#1"/>
    <dgm:cxn modelId="{9BDB59BA-B91B-41D5-A985-383CBF621CC0}" type="presParOf" srcId="{D02D01FB-D009-45BA-B8B7-03F78E06D613}" destId="{BB82CAB4-2BF8-475B-9091-31C7D869AD2B}" srcOrd="4" destOrd="0" presId="urn:microsoft.com/office/officeart/2005/8/layout/default#1"/>
    <dgm:cxn modelId="{987B59FA-6327-4198-A160-52384EB6A639}" type="presParOf" srcId="{D02D01FB-D009-45BA-B8B7-03F78E06D613}" destId="{BCD62F6B-6DB5-436B-9DE0-A39CE7605AB0}" srcOrd="5" destOrd="0" presId="urn:microsoft.com/office/officeart/2005/8/layout/default#1"/>
    <dgm:cxn modelId="{6D0B2AAB-D391-4A80-9052-7CEBD8F1FE0F}" type="presParOf" srcId="{D02D01FB-D009-45BA-B8B7-03F78E06D613}" destId="{AEAE2C5B-8E42-4ED1-94EA-D3D53CF2F17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2E478-FC21-4975-BD06-03A605D7AD2A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Este ejercicio requiere </a:t>
          </a:r>
          <a:r>
            <a:rPr lang="es-ES" sz="1900" b="1" kern="1200" smtClean="0"/>
            <a:t>necesariamente</a:t>
          </a:r>
          <a:r>
            <a:rPr lang="es-ES" sz="1900" kern="1200" smtClean="0"/>
            <a:t> la participación de quien elabora las cifras y de quien las ejecuta</a:t>
          </a:r>
          <a:endParaRPr lang="es-CO" sz="1900" kern="1200"/>
        </a:p>
      </dsp:txBody>
      <dsp:txXfrm>
        <a:off x="460905" y="1047"/>
        <a:ext cx="3479899" cy="2087939"/>
      </dsp:txXfrm>
    </dsp:sp>
    <dsp:sp modelId="{C75085FD-D166-495F-BB94-2FB9461A2C9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Muchas ET desarrollan programas integrados y/o específicos para estas poblaciones que no necesariamente quedan bien registrados. Descríbalos y sugiera los indicadores para su evaluación y seguimiento.</a:t>
          </a:r>
          <a:endParaRPr lang="es-CO" sz="1900" kern="1200" dirty="0" smtClean="0"/>
        </a:p>
      </dsp:txBody>
      <dsp:txXfrm>
        <a:off x="4288794" y="1047"/>
        <a:ext cx="3479899" cy="2087939"/>
      </dsp:txXfrm>
    </dsp:sp>
    <dsp:sp modelId="{BB82CAB4-2BF8-475B-9091-31C7D869AD2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No olvide escribir en la narrativa las experiencias particulares de Gasto en Niñez y en Juventud de cada Entidad Territorial.  </a:t>
          </a:r>
          <a:endParaRPr lang="es-CO" sz="1900" kern="1200" dirty="0" smtClean="0"/>
        </a:p>
      </dsp:txBody>
      <dsp:txXfrm>
        <a:off x="460905" y="2436976"/>
        <a:ext cx="3479899" cy="2087939"/>
      </dsp:txXfrm>
    </dsp:sp>
    <dsp:sp modelId="{AEAE2C5B-8E42-4ED1-94EA-D3D53CF2F17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smtClean="0"/>
            <a:t>El análisis de las fuentes de financiamiento es de particular importancia para explorar posibilidades y alternativas de financiamiento</a:t>
          </a:r>
          <a:endParaRPr lang="es-CO" sz="1900" kern="1200" dirty="0" smtClean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C8FBF-B909-409D-916A-79A224103FB4}" type="datetimeFigureOut">
              <a:rPr lang="es-CO" smtClean="0"/>
              <a:pPr/>
              <a:t>08/09/2015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69379-5401-476E-9BD6-DF4DF2B90B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16120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55B8F-68C5-4726-A1E7-7F838511929E}" type="datetimeFigureOut">
              <a:rPr lang="es-CO" smtClean="0"/>
              <a:pPr/>
              <a:t>08/09/2015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B53C-DC91-4370-818A-B258AF97BE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9056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n-US" dirty="0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ED441-631E-44F2-A0C4-BAA6C6E671BA}" type="slidenum">
              <a:rPr lang="es-CO" altLang="en-US" smtClean="0">
                <a:solidFill>
                  <a:prstClr val="black"/>
                </a:solidFill>
              </a:rPr>
              <a:pPr/>
              <a:t>1</a:t>
            </a:fld>
            <a:endParaRPr lang="es-CO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50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B53C-DC91-4370-818A-B258AF97BE79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0804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B53C-DC91-4370-818A-B258AF97BE79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0722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B53C-DC91-4370-818A-B258AF97BE79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7797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B53C-DC91-4370-818A-B258AF97BE79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7892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B53C-DC91-4370-818A-B258AF97BE79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05246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56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2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2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67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54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44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69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45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84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95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6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65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929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70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97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3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85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9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3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8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4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59F9-319B-C04A-86E3-35687B8E749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755B-C74A-BD4F-964B-0E869A28D4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69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59F9-319B-C04A-86E3-35687B8E74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755B-C74A-BD4F-964B-0E869A28D4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23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Hoja_de_c_lculo_de_Microsoft_Office_Excel8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Hoja_de_c_lculo_de_Microsoft_Office_Excel9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0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Hoja_de_c_lculo_de_Microsoft_Office_Excel1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Hoja_de_c_lculo_de_Microsoft_Office_Excel14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Hoja_de_c_lculo_de_Microsoft_Office_Excel15.xls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970916" y="2268395"/>
            <a:ext cx="48974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SV" altLang="en-US" sz="3000" b="1" dirty="0">
                <a:solidFill>
                  <a:srgbClr val="0070C0"/>
                </a:solidFill>
                <a:latin typeface="Candara" panose="020E0502030303020204" pitchFamily="34" charset="0"/>
              </a:rPr>
              <a:t>Rendición Pública de Cuentas </a:t>
            </a:r>
            <a:r>
              <a:rPr lang="es-SV" altLang="en-US" sz="3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sobre la gestión de los mandatarios frente a </a:t>
            </a:r>
            <a:r>
              <a:rPr lang="es-SV" altLang="en-US" sz="3000" b="1" dirty="0">
                <a:solidFill>
                  <a:srgbClr val="0070C0"/>
                </a:solidFill>
                <a:latin typeface="Candara" panose="020E0502030303020204" pitchFamily="34" charset="0"/>
              </a:rPr>
              <a:t>la Garantía de los Derechos de la Primera Infancia, la Infancia, la Adolescencia y la Juventud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SV" altLang="en-US" sz="30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SV" altLang="en-US" sz="3000" b="1" dirty="0">
                <a:solidFill>
                  <a:srgbClr val="0070C0"/>
                </a:solidFill>
                <a:latin typeface="Candara" panose="020E0502030303020204" pitchFamily="34" charset="0"/>
              </a:rPr>
              <a:t> 2012 - 2015</a:t>
            </a:r>
            <a:endParaRPr lang="en-US" altLang="en-US" sz="3000" b="1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pic>
        <p:nvPicPr>
          <p:cNvPr id="307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69550"/>
            <a:ext cx="34575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45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</a:rPr>
              <a:t>GPS : % EJECUCIÓN</a:t>
            </a:r>
            <a:endParaRPr lang="es-C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571516"/>
              </p:ext>
            </p:extLst>
          </p:nvPr>
        </p:nvGraphicFramePr>
        <p:xfrm>
          <a:off x="457200" y="1897038"/>
          <a:ext cx="8045355" cy="3507475"/>
        </p:xfrm>
        <a:graphic>
          <a:graphicData uri="http://schemas.openxmlformats.org/presentationml/2006/ole">
            <p:oleObj spid="_x0000_s3120" name="Hoja de cálculo" r:id="rId3" imgW="10801414" imgH="229551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85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9090" y="300936"/>
            <a:ext cx="5943601" cy="993474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b="1" dirty="0" smtClean="0">
                <a:solidFill>
                  <a:schemeClr val="accent1">
                    <a:lumMod val="75000"/>
                  </a:schemeClr>
                </a:solidFill>
              </a:rPr>
              <a:t>Gasto </a:t>
            </a:r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Público Social % / </a:t>
            </a:r>
            <a:r>
              <a:rPr lang="es-CO" sz="4000" b="1" dirty="0" smtClean="0">
                <a:solidFill>
                  <a:schemeClr val="accent1">
                    <a:lumMod val="75000"/>
                  </a:schemeClr>
                </a:solidFill>
              </a:rPr>
              <a:t>Total </a:t>
            </a:r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Presupuesto 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351"/>
            <a:ext cx="8229600" cy="49268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lvl="0" indent="0" algn="ctr">
              <a:buNone/>
            </a:pPr>
            <a:endParaRPr lang="es-ES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PREGUNTAS ORIENTADORAS:</a:t>
            </a:r>
          </a:p>
          <a:p>
            <a:pPr marL="0" lvl="0" indent="0" algn="ctr">
              <a:buNone/>
            </a:pPr>
            <a:endParaRPr lang="es-ES" sz="5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Revisados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sectorialmente, 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¿cuál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cuáles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sectores ofrecen mejor ejecución presupuestal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>
              <a:buFont typeface="Wingdings" pitchFamily="2" charset="2"/>
              <a:buChar char="q"/>
            </a:pPr>
            <a:endParaRPr lang="es-E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q"/>
            </a:pP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¿Por qué considera que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se presenta este resultado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/>
            <a:endParaRPr lang="es-CO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Revisados sectorialmente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, ¿cuál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cuáles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sectores </a:t>
            </a: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presentan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la más débil ejecución presupuestal? </a:t>
            </a:r>
            <a:endParaRPr lang="es-ES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s-E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ES" sz="6200" b="1" dirty="0" smtClean="0">
                <a:solidFill>
                  <a:schemeClr val="accent1">
                    <a:lumMod val="75000"/>
                  </a:schemeClr>
                </a:solidFill>
              </a:rPr>
              <a:t>¿Qué </a:t>
            </a:r>
            <a:r>
              <a:rPr lang="es-ES" sz="6200" b="1" dirty="0">
                <a:solidFill>
                  <a:schemeClr val="accent1">
                    <a:lumMod val="75000"/>
                  </a:schemeClr>
                </a:solidFill>
              </a:rPr>
              <a:t>razones pueden explicar este comportamiento? </a:t>
            </a:r>
            <a:endParaRPr lang="es-ES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ES" sz="3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5500" b="1" i="1" dirty="0" smtClean="0">
                <a:solidFill>
                  <a:srgbClr val="FF0000"/>
                </a:solidFill>
              </a:rPr>
              <a:t>Al responderse estas preguntas, </a:t>
            </a:r>
            <a:r>
              <a:rPr lang="es-ES" sz="5500" b="1" i="1" dirty="0">
                <a:solidFill>
                  <a:srgbClr val="FF0000"/>
                </a:solidFill>
              </a:rPr>
              <a:t>considere razones de tipo presupuestal, de capacidad de gestión, de competencias, de orden normativo, de voluntad política y gobernanza. </a:t>
            </a:r>
            <a:endParaRPr lang="es-ES" sz="55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ES" sz="5500" b="1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O" sz="5500" b="1" i="1" dirty="0" smtClean="0">
                <a:solidFill>
                  <a:srgbClr val="FF0000"/>
                </a:solidFill>
              </a:rPr>
              <a:t>Apóyese </a:t>
            </a:r>
            <a:r>
              <a:rPr lang="es-CO" sz="5500" b="1" i="1" dirty="0">
                <a:solidFill>
                  <a:srgbClr val="FF0000"/>
                </a:solidFill>
              </a:rPr>
              <a:t>en la caja de herramientas: Guías </a:t>
            </a:r>
            <a:r>
              <a:rPr lang="es-CO" sz="5500" b="1" i="1" dirty="0" smtClean="0">
                <a:solidFill>
                  <a:srgbClr val="FF0000"/>
                </a:solidFill>
              </a:rPr>
              <a:t>2.3 </a:t>
            </a:r>
            <a:r>
              <a:rPr lang="es-CO" sz="5500" b="1" i="1" dirty="0">
                <a:solidFill>
                  <a:srgbClr val="FF0000"/>
                </a:solidFill>
              </a:rPr>
              <a:t>y 2.4</a:t>
            </a:r>
          </a:p>
          <a:p>
            <a:pPr lvl="0"/>
            <a:endParaRPr lang="es-ES" sz="3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CO" sz="2900" dirty="0"/>
          </a:p>
          <a:p>
            <a:endParaRPr lang="es-CO" sz="2900" dirty="0" smtClean="0"/>
          </a:p>
          <a:p>
            <a:pPr marL="0" indent="0">
              <a:buNone/>
            </a:pPr>
            <a:endParaRPr lang="es-CO" sz="2900" dirty="0"/>
          </a:p>
        </p:txBody>
      </p:sp>
    </p:spTree>
    <p:extLst>
      <p:ext uri="{BB962C8B-B14F-4D97-AF65-F5344CB8AC3E}">
        <p14:creationId xmlns="" xmlns:p14="http://schemas.microsoft.com/office/powerpoint/2010/main" val="7825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53143" y="2878571"/>
            <a:ext cx="7433953" cy="1123413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</a:rPr>
              <a:t>Indicadores específicos para Gasto en Niñez , Adolescencia y en Juventud</a:t>
            </a:r>
            <a:endParaRPr lang="es-C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1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8024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Ejercicio Propuesto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6920"/>
            <a:ext cx="8229600" cy="4947482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Realizar una primera medición del Gasto de Inversión dedicado a la Niñez y la Juventud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el período 2012-2014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Analizar la evolución y la tendencia del Gasto Público en Niñez y en Juventud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Determinar los mayores rubros de inversión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la niñez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y la Juventud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s-C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Determinar las fuentes de financiación del Gasto en Niñez y Juventud.</a:t>
            </a:r>
          </a:p>
          <a:p>
            <a:pPr algn="just"/>
            <a:endParaRPr lang="es-C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Consignar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las lecciones aprendidas durante el período contestando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 dos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preguntas centrales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/>
            <a:endParaRPr lang="es-CO" sz="3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O" sz="3800" b="1" i="1" dirty="0" smtClean="0">
                <a:solidFill>
                  <a:srgbClr val="FF0000"/>
                </a:solidFill>
              </a:rPr>
              <a:t>¿Que </a:t>
            </a:r>
            <a:r>
              <a:rPr lang="es-CO" sz="3800" b="1" i="1" dirty="0">
                <a:solidFill>
                  <a:srgbClr val="FF0000"/>
                </a:solidFill>
              </a:rPr>
              <a:t>se debe hacer para mejorar el GPS en Niñez </a:t>
            </a:r>
            <a:r>
              <a:rPr lang="es-CO" sz="3800" b="1" i="1" dirty="0" smtClean="0">
                <a:solidFill>
                  <a:srgbClr val="FF0000"/>
                </a:solidFill>
              </a:rPr>
              <a:t>y     Juventud?</a:t>
            </a:r>
            <a:endParaRPr lang="es-CO" sz="3800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CO" sz="3800" b="1" i="1" dirty="0" smtClean="0">
                <a:solidFill>
                  <a:srgbClr val="FF0000"/>
                </a:solidFill>
              </a:rPr>
              <a:t>¿Que </a:t>
            </a:r>
            <a:r>
              <a:rPr lang="es-CO" sz="3800" b="1" i="1" dirty="0">
                <a:solidFill>
                  <a:srgbClr val="FF0000"/>
                </a:solidFill>
              </a:rPr>
              <a:t>NO se debe hacer en relación al GPS en Niñez y </a:t>
            </a:r>
            <a:r>
              <a:rPr lang="es-CO" sz="3800" b="1" i="1" dirty="0" smtClean="0">
                <a:solidFill>
                  <a:srgbClr val="FF0000"/>
                </a:solidFill>
              </a:rPr>
              <a:t>Juventud ?</a:t>
            </a:r>
            <a:endParaRPr lang="es-CO" sz="3800" b="1" i="1" dirty="0">
              <a:solidFill>
                <a:srgbClr val="FF0000"/>
              </a:solidFill>
            </a:endParaRPr>
          </a:p>
          <a:p>
            <a:endParaRPr lang="es-CO" sz="3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¿Cómo se toman los datos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" y="1555845"/>
            <a:ext cx="4351467" cy="52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3" y="1555845"/>
            <a:ext cx="4361505" cy="52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7643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Gasto en Niñez. % Ejecución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2308181"/>
              </p:ext>
            </p:extLst>
          </p:nvPr>
        </p:nvGraphicFramePr>
        <p:xfrm>
          <a:off x="832512" y="1774209"/>
          <a:ext cx="7751929" cy="3466531"/>
        </p:xfrm>
        <a:graphic>
          <a:graphicData uri="http://schemas.openxmlformats.org/presentationml/2006/ole">
            <p:oleObj spid="_x0000_s4143" name="Hoja de cálculo" r:id="rId3" imgW="9420127" imgH="2104942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33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57408" cy="112665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GPN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Participaciones y Variaciones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12039032"/>
              </p:ext>
            </p:extLst>
          </p:nvPr>
        </p:nvGraphicFramePr>
        <p:xfrm>
          <a:off x="423863" y="2252022"/>
          <a:ext cx="8296275" cy="3370855"/>
        </p:xfrm>
        <a:graphic>
          <a:graphicData uri="http://schemas.openxmlformats.org/presentationml/2006/ole">
            <p:oleObj spid="_x0000_s5167" name="Hoja de cálculo" r:id="rId3" imgW="8296363" imgH="2381354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23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4010"/>
            <a:ext cx="8229600" cy="1143000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Gasto en Juventud. % Ejecución 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53947067"/>
              </p:ext>
            </p:extLst>
          </p:nvPr>
        </p:nvGraphicFramePr>
        <p:xfrm>
          <a:off x="457200" y="2470246"/>
          <a:ext cx="8345606" cy="3193576"/>
        </p:xfrm>
        <a:graphic>
          <a:graphicData uri="http://schemas.openxmlformats.org/presentationml/2006/ole">
            <p:oleObj spid="_x0000_s6189" name="Hoja de cálculo" r:id="rId3" imgW="8801152" imgH="2104942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018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GPJ. Participaciones y variaciones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701118"/>
              </p:ext>
            </p:extLst>
          </p:nvPr>
        </p:nvGraphicFramePr>
        <p:xfrm>
          <a:off x="466725" y="2238374"/>
          <a:ext cx="8210550" cy="3248025"/>
        </p:xfrm>
        <a:graphic>
          <a:graphicData uri="http://schemas.openxmlformats.org/presentationml/2006/ole">
            <p:oleObj spid="_x0000_s7212" name="Hoja de cálculo" r:id="rId3" imgW="8210522" imgH="2381354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71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460" y="84227"/>
            <a:ext cx="6239435" cy="1143000"/>
          </a:xfrm>
        </p:spPr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Preguntas Orientadoras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659" y="1308849"/>
            <a:ext cx="8229600" cy="52846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            </a:t>
            </a:r>
            <a:endParaRPr lang="es-CO" dirty="0"/>
          </a:p>
          <a:p>
            <a:pPr algn="just">
              <a:buFont typeface="Wingdings" pitchFamily="2" charset="2"/>
              <a:buChar char="q"/>
            </a:pP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¿Cuál </a:t>
            </a: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gasto representó el mayor rubro en Niñez? Y en Juventud</a:t>
            </a: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endParaRPr lang="es-CO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¿Cuál </a:t>
            </a: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gasto representó el menor </a:t>
            </a: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rubro en </a:t>
            </a: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Niñez ? Y en Juventud</a:t>
            </a: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endParaRPr lang="es-CO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s-CO" sz="2600" b="1" dirty="0">
                <a:solidFill>
                  <a:schemeClr val="accent1">
                    <a:lumMod val="75000"/>
                  </a:schemeClr>
                </a:solidFill>
              </a:rPr>
              <a:t>¿Qué explica el resultado? ¿Cuáles pueden ser las causas</a:t>
            </a: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0" indent="0" algn="just">
              <a:buNone/>
            </a:pPr>
            <a:endParaRPr lang="es-CO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s-ES" sz="2600" b="1" dirty="0" smtClean="0">
                <a:solidFill>
                  <a:srgbClr val="FF0000"/>
                </a:solidFill>
              </a:rPr>
              <a:t>Al </a:t>
            </a:r>
            <a:r>
              <a:rPr lang="es-ES" sz="2600" b="1" dirty="0">
                <a:solidFill>
                  <a:srgbClr val="FF0000"/>
                </a:solidFill>
              </a:rPr>
              <a:t>discutir las </a:t>
            </a:r>
            <a:r>
              <a:rPr lang="es-ES" sz="2600" b="1" dirty="0" smtClean="0">
                <a:solidFill>
                  <a:srgbClr val="FF0000"/>
                </a:solidFill>
              </a:rPr>
              <a:t>preguntas, </a:t>
            </a:r>
            <a:r>
              <a:rPr lang="es-ES" sz="2600" b="1" dirty="0">
                <a:solidFill>
                  <a:srgbClr val="FF0000"/>
                </a:solidFill>
              </a:rPr>
              <a:t>considere razones de tipo presupuestal, de capacidad de gestión, de competencias, de orden normativo, de voluntad política y gobernanza. </a:t>
            </a:r>
            <a:r>
              <a:rPr lang="es-CO" sz="2600" b="1" dirty="0">
                <a:solidFill>
                  <a:srgbClr val="FF0000"/>
                </a:solidFill>
              </a:rPr>
              <a:t>Apóyese en la caja de herramientas: Guías No </a:t>
            </a:r>
            <a:r>
              <a:rPr lang="es-CO" sz="2600" b="1" dirty="0" smtClean="0">
                <a:solidFill>
                  <a:srgbClr val="FF0000"/>
                </a:solidFill>
              </a:rPr>
              <a:t>2.3 </a:t>
            </a:r>
            <a:r>
              <a:rPr lang="es-CO" sz="2600" b="1" dirty="0">
                <a:solidFill>
                  <a:srgbClr val="FF0000"/>
                </a:solidFill>
              </a:rPr>
              <a:t>y 2.4</a:t>
            </a:r>
          </a:p>
          <a:p>
            <a:endParaRPr lang="es-CO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0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r>
              <a:rPr lang="es-CO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66454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 Presentar un ejemplo de cálculo de los indicadores de Gasto Publico Social y de Gasto específico en Niñez y Juventud.</a:t>
            </a:r>
          </a:p>
          <a:p>
            <a:pPr algn="just"/>
            <a:endParaRPr lang="es-CO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 Estimular el análisis y la interpretación de los  resultados en el marco del ejercicio de Rendición Pública de Cuentas.</a:t>
            </a:r>
          </a:p>
          <a:p>
            <a:pPr algn="just"/>
            <a:endParaRPr lang="es-C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CO" sz="2800" b="1" dirty="0" smtClean="0">
                <a:solidFill>
                  <a:schemeClr val="accent1">
                    <a:lumMod val="75000"/>
                  </a:schemeClr>
                </a:solidFill>
              </a:rPr>
              <a:t> Ubicar los resultados del análisis presupuestal dentro de una visión más general; enfoque de derechos.</a:t>
            </a:r>
          </a:p>
        </p:txBody>
      </p:sp>
    </p:spTree>
    <p:extLst>
      <p:ext uri="{BB962C8B-B14F-4D97-AF65-F5344CB8AC3E}">
        <p14:creationId xmlns="" xmlns:p14="http://schemas.microsoft.com/office/powerpoint/2010/main" val="11917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Fuentes de Financiación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8917263"/>
              </p:ext>
            </p:extLst>
          </p:nvPr>
        </p:nvGraphicFramePr>
        <p:xfrm>
          <a:off x="491319" y="4368208"/>
          <a:ext cx="8210550" cy="1533525"/>
        </p:xfrm>
        <a:graphic>
          <a:graphicData uri="http://schemas.openxmlformats.org/presentationml/2006/ole">
            <p:oleObj spid="_x0000_s8277" name="Hoja de cálculo" r:id="rId3" imgW="8210522" imgH="1533493" progId="Excel.Sheet.12">
              <p:embed/>
            </p:oleObj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388441"/>
              </p:ext>
            </p:extLst>
          </p:nvPr>
        </p:nvGraphicFramePr>
        <p:xfrm>
          <a:off x="482600" y="2209800"/>
          <a:ext cx="8178800" cy="1752600"/>
        </p:xfrm>
        <a:graphic>
          <a:graphicData uri="http://schemas.openxmlformats.org/presentationml/2006/ole">
            <p:oleObj spid="_x0000_s8278" name="Hoja de cálculo" r:id="rId4" imgW="8210522" imgH="1533493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477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Para Tener en Cuenta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7888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92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¿ Cómo se solicita la información en el MVS?</a:t>
            </a:r>
            <a:endParaRPr lang="es-CO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1121550"/>
              </p:ext>
            </p:extLst>
          </p:nvPr>
        </p:nvGraphicFramePr>
        <p:xfrm>
          <a:off x="2806995" y="1600200"/>
          <a:ext cx="3466214" cy="4343400"/>
        </p:xfrm>
        <a:graphic>
          <a:graphicData uri="http://schemas.openxmlformats.org/presentationml/2006/ole">
            <p:oleObj spid="_x0000_s9252" name="Hoja de cálculo" r:id="rId4" imgW="6924793" imgH="9867962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88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se solicita la información en el MVS?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6007149"/>
              </p:ext>
            </p:extLst>
          </p:nvPr>
        </p:nvGraphicFramePr>
        <p:xfrm>
          <a:off x="701749" y="1417638"/>
          <a:ext cx="7506585" cy="2228776"/>
        </p:xfrm>
        <a:graphic>
          <a:graphicData uri="http://schemas.openxmlformats.org/presentationml/2006/ole">
            <p:oleObj spid="_x0000_s10303" name="Hoja de cálculo" r:id="rId3" imgW="10515547" imgH="2295515" progId="Excel.Sheet.12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12414379"/>
              </p:ext>
            </p:extLst>
          </p:nvPr>
        </p:nvGraphicFramePr>
        <p:xfrm>
          <a:off x="701749" y="3709102"/>
          <a:ext cx="7368363" cy="2297186"/>
        </p:xfrm>
        <a:graphic>
          <a:graphicData uri="http://schemas.openxmlformats.org/presentationml/2006/ole">
            <p:oleObj spid="_x0000_s10304" name="Hoja de cálculo" r:id="rId4" imgW="5953006" imgH="2866965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381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se solicita la información en el MVS?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2260467"/>
              </p:ext>
            </p:extLst>
          </p:nvPr>
        </p:nvGraphicFramePr>
        <p:xfrm>
          <a:off x="1450568" y="1417638"/>
          <a:ext cx="5838825" cy="5014616"/>
        </p:xfrm>
        <a:graphic>
          <a:graphicData uri="http://schemas.openxmlformats.org/presentationml/2006/ole">
            <p:oleObj spid="_x0000_s11297" name="Hoja de cálculo" r:id="rId3" imgW="5838821" imgH="5676973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220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75248417"/>
              </p:ext>
            </p:extLst>
          </p:nvPr>
        </p:nvGraphicFramePr>
        <p:xfrm>
          <a:off x="1392865" y="1828801"/>
          <a:ext cx="6524847" cy="1658678"/>
        </p:xfrm>
        <a:graphic>
          <a:graphicData uri="http://schemas.openxmlformats.org/presentationml/2006/ole">
            <p:oleObj spid="_x0000_s12351" name="Hoja de cálculo" r:id="rId3" imgW="10630002" imgH="2304963" progId="Excel.Sheet.12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8237740"/>
              </p:ext>
            </p:extLst>
          </p:nvPr>
        </p:nvGraphicFramePr>
        <p:xfrm>
          <a:off x="1446028" y="3796488"/>
          <a:ext cx="6471684" cy="2114550"/>
        </p:xfrm>
        <a:graphic>
          <a:graphicData uri="http://schemas.openxmlformats.org/presentationml/2006/ole">
            <p:oleObj spid="_x0000_s12352" name="Hoja de cálculo" r:id="rId4" imgW="6162750" imgH="2114660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72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se solicita la información en el MVS?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6057328"/>
              </p:ext>
            </p:extLst>
          </p:nvPr>
        </p:nvGraphicFramePr>
        <p:xfrm>
          <a:off x="2531656" y="1600200"/>
          <a:ext cx="3676650" cy="4762500"/>
        </p:xfrm>
        <a:graphic>
          <a:graphicData uri="http://schemas.openxmlformats.org/presentationml/2006/ole">
            <p:oleObj spid="_x0000_s13344" name="Hoja de cálculo" r:id="rId4" imgW="3676595" imgH="4762438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79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987546"/>
            <a:ext cx="7772400" cy="1470025"/>
          </a:xfrm>
        </p:spPr>
        <p:txBody>
          <a:bodyPr/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MUCHAS GRACIAS!!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8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294" cy="1143000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accent1">
                    <a:lumMod val="75000"/>
                  </a:schemeClr>
                </a:solidFill>
              </a:rPr>
              <a:t>Las Tendencias </a:t>
            </a:r>
            <a:r>
              <a:rPr lang="es-CO" sz="40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s-CO" sz="4000" b="1" dirty="0" smtClean="0">
                <a:solidFill>
                  <a:schemeClr val="accent1">
                    <a:lumMod val="75000"/>
                  </a:schemeClr>
                </a:solidFill>
              </a:rPr>
              <a:t>xigidas</a:t>
            </a:r>
            <a:endParaRPr lang="es-CO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6973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sz="3400" b="1" dirty="0">
                <a:solidFill>
                  <a:schemeClr val="accent1">
                    <a:lumMod val="75000"/>
                  </a:schemeClr>
                </a:solidFill>
              </a:rPr>
              <a:t>CN. Art 366 .</a:t>
            </a:r>
            <a:r>
              <a:rPr lang="es-CO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3400" b="1" dirty="0">
                <a:solidFill>
                  <a:schemeClr val="accent1">
                    <a:lumMod val="75000"/>
                  </a:schemeClr>
                </a:solidFill>
              </a:rPr>
              <a:t>“Para tales efectos, en los planes y presupuestos de la nación y de las entidades territoriales, </a:t>
            </a:r>
            <a:r>
              <a:rPr lang="es-CO" sz="3400" b="1" dirty="0">
                <a:solidFill>
                  <a:srgbClr val="FF0000"/>
                </a:solidFill>
              </a:rPr>
              <a:t>el gasto público social tendrá prioridad sobre cualquier asignación</a:t>
            </a:r>
            <a:r>
              <a:rPr lang="es-CO" sz="3400" dirty="0" smtClean="0">
                <a:solidFill>
                  <a:srgbClr val="FF0000"/>
                </a:solidFill>
              </a:rPr>
              <a:t>”.</a:t>
            </a:r>
          </a:p>
          <a:p>
            <a:pPr marL="0" indent="0" algn="just">
              <a:buNone/>
            </a:pPr>
            <a:endParaRPr lang="es-CO" sz="3400" dirty="0"/>
          </a:p>
          <a:p>
            <a:pPr algn="just"/>
            <a:r>
              <a:rPr lang="es-CO" sz="3400" b="1" dirty="0">
                <a:solidFill>
                  <a:schemeClr val="accent1">
                    <a:lumMod val="75000"/>
                  </a:schemeClr>
                </a:solidFill>
              </a:rPr>
              <a:t>Decreto ley 111 de 1996. Art 41. “ El presupuesto de </a:t>
            </a:r>
            <a:r>
              <a:rPr lang="es-CO" sz="3400" b="1" dirty="0">
                <a:solidFill>
                  <a:srgbClr val="FF0000"/>
                </a:solidFill>
              </a:rPr>
              <a:t>inversión Social no se podrá disminuir</a:t>
            </a:r>
            <a:r>
              <a:rPr lang="es-CO" sz="3400" dirty="0"/>
              <a:t> </a:t>
            </a:r>
            <a:r>
              <a:rPr lang="es-CO" sz="3400" b="1" dirty="0">
                <a:solidFill>
                  <a:schemeClr val="accent1">
                    <a:lumMod val="75000"/>
                  </a:schemeClr>
                </a:solidFill>
              </a:rPr>
              <a:t>porcentualmente en relación con el del año anterior respecto con el gasto total de la correspondiente ley de apropiaciones</a:t>
            </a:r>
            <a:r>
              <a:rPr lang="es-CO" sz="3400" b="1" dirty="0" smtClean="0">
                <a:solidFill>
                  <a:schemeClr val="accent1">
                    <a:lumMod val="75000"/>
                  </a:schemeClr>
                </a:solidFill>
              </a:rPr>
              <a:t>.”</a:t>
            </a:r>
          </a:p>
          <a:p>
            <a:pPr marL="0" indent="0" algn="just">
              <a:buNone/>
            </a:pPr>
            <a:endParaRPr lang="es-CO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3400" b="1" dirty="0" smtClean="0"/>
              <a:t>Parágrafo. </a:t>
            </a:r>
            <a:r>
              <a:rPr lang="es-CO" sz="3400" b="1" dirty="0" smtClean="0">
                <a:solidFill>
                  <a:schemeClr val="accent1">
                    <a:lumMod val="75000"/>
                  </a:schemeClr>
                </a:solidFill>
              </a:rPr>
              <a:t>El gasto público </a:t>
            </a:r>
            <a:r>
              <a:rPr lang="es-CO" sz="34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s-CO" sz="3400" b="1" dirty="0" smtClean="0">
                <a:solidFill>
                  <a:schemeClr val="accent1">
                    <a:lumMod val="75000"/>
                  </a:schemeClr>
                </a:solidFill>
              </a:rPr>
              <a:t>ocial de las entidades territoriales </a:t>
            </a:r>
            <a:r>
              <a:rPr lang="es-CO" sz="3400" b="1" dirty="0" smtClean="0">
                <a:solidFill>
                  <a:srgbClr val="FF0000"/>
                </a:solidFill>
              </a:rPr>
              <a:t>no se podrá disminuir con respecto al año anterior </a:t>
            </a:r>
            <a:r>
              <a:rPr lang="es-CO" sz="3400" b="1" dirty="0" smtClean="0"/>
              <a:t> </a:t>
            </a:r>
            <a:r>
              <a:rPr lang="es-CO" sz="3400" b="1" dirty="0" smtClean="0">
                <a:solidFill>
                  <a:schemeClr val="accent1">
                    <a:lumMod val="75000"/>
                  </a:schemeClr>
                </a:solidFill>
              </a:rPr>
              <a:t>y podrá estar financiado con rentas propias de la respectiva entidades territoriales. </a:t>
            </a:r>
            <a:endParaRPr lang="es-CO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sz="3400" dirty="0"/>
          </a:p>
          <a:p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8354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2894" cy="1143000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</a:rPr>
              <a:t>Guía </a:t>
            </a:r>
            <a:r>
              <a:rPr lang="es-CO" sz="36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CO" sz="3600" b="1" dirty="0" smtClean="0">
                <a:solidFill>
                  <a:schemeClr val="accent1">
                    <a:lumMod val="75000"/>
                  </a:schemeClr>
                </a:solidFill>
              </a:rPr>
              <a:t>Gasto </a:t>
            </a:r>
            <a:r>
              <a:rPr lang="es-CO" sz="3600" b="1" dirty="0">
                <a:solidFill>
                  <a:schemeClr val="accent1">
                    <a:lumMod val="75000"/>
                  </a:schemeClr>
                </a:solidFill>
              </a:rPr>
              <a:t>Social:</a:t>
            </a:r>
            <a:br>
              <a:rPr lang="es-CO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sz="3600" b="1" dirty="0">
                <a:solidFill>
                  <a:schemeClr val="accent1">
                    <a:lumMod val="75000"/>
                  </a:schemeClr>
                </a:solidFill>
              </a:rPr>
              <a:t>Tipos de Indicadores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sz="2800" b="1" dirty="0" smtClean="0">
                <a:solidFill>
                  <a:schemeClr val="accent1"/>
                </a:solidFill>
              </a:rPr>
              <a:t>Indicadores </a:t>
            </a:r>
            <a:r>
              <a:rPr lang="es-CO" sz="2800" b="1" dirty="0">
                <a:solidFill>
                  <a:schemeClr val="accent1"/>
                </a:solidFill>
              </a:rPr>
              <a:t>Generales:</a:t>
            </a:r>
          </a:p>
          <a:p>
            <a:pPr marL="68580" indent="0" algn="just">
              <a:buNone/>
            </a:pPr>
            <a:r>
              <a:rPr lang="es-CO" sz="2400" dirty="0"/>
              <a:t>  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Sobre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el total del Gasto Público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Social:</a:t>
            </a:r>
          </a:p>
          <a:p>
            <a:pPr marL="68580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    GPS/ PIB</a:t>
            </a:r>
          </a:p>
          <a:p>
            <a:pPr marL="68580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    GPS/ Población  </a:t>
            </a:r>
          </a:p>
          <a:p>
            <a:pPr marL="68580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s-CO" sz="2400" dirty="0" err="1" smtClean="0">
                <a:solidFill>
                  <a:schemeClr val="accent1">
                    <a:lumMod val="75000"/>
                  </a:schemeClr>
                </a:solidFill>
              </a:rPr>
              <a:t>Pto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. GPS/ </a:t>
            </a:r>
            <a:r>
              <a:rPr lang="es-CO" sz="2400" dirty="0" err="1" smtClean="0">
                <a:solidFill>
                  <a:schemeClr val="accent1">
                    <a:lumMod val="75000"/>
                  </a:schemeClr>
                </a:solidFill>
              </a:rPr>
              <a:t>Pto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. Total *100</a:t>
            </a:r>
          </a:p>
          <a:p>
            <a:pPr marL="68580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Fuente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anexo de Gasto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úblico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ocial.</a:t>
            </a:r>
          </a:p>
          <a:p>
            <a:pPr algn="just"/>
            <a:endParaRPr lang="es-CO" sz="2400" b="1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s-CO" sz="2400" b="1" dirty="0">
              <a:solidFill>
                <a:schemeClr val="accent1"/>
              </a:solidFill>
            </a:endParaRPr>
          </a:p>
          <a:p>
            <a:pPr algn="just"/>
            <a:r>
              <a:rPr lang="es-CO" sz="2800" b="1" dirty="0" smtClean="0">
                <a:solidFill>
                  <a:schemeClr val="accent1"/>
                </a:solidFill>
              </a:rPr>
              <a:t>Indicadores </a:t>
            </a:r>
            <a:r>
              <a:rPr lang="es-CO" sz="2800" b="1" dirty="0">
                <a:solidFill>
                  <a:schemeClr val="accent1"/>
                </a:solidFill>
              </a:rPr>
              <a:t>específicos</a:t>
            </a:r>
            <a:r>
              <a:rPr lang="es-CO" sz="2400" b="1" dirty="0">
                <a:solidFill>
                  <a:schemeClr val="accent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CO" sz="2400" dirty="0"/>
              <a:t>   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Gasto social en Niñez, Infancia y 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Adolescencia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    Gasto social en Juventud (18 -28 años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Fuente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 Formulario Único Territorial FUT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="" xmlns:p14="http://schemas.microsoft.com/office/powerpoint/2010/main" val="26213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¿CÓMO SE HAN TOMADO LOS DATOS?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s-CO" b="1" dirty="0" smtClean="0"/>
          </a:p>
          <a:p>
            <a:pPr algn="just">
              <a:buFont typeface="Wingdings" pitchFamily="2" charset="2"/>
              <a:buChar char="q"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Presupuesto definitivo a 31 de Diciembre de cada año.</a:t>
            </a:r>
          </a:p>
          <a:p>
            <a:pPr marL="0" indent="0" algn="just">
              <a:buNone/>
            </a:pP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Ejecución Presupuestal:  Acorde con el decreto 4836 de 2011 se entiende por ejecución las obligaciones presupuestales.</a:t>
            </a:r>
          </a:p>
          <a:p>
            <a:pPr marL="0" indent="0" algn="just">
              <a:buNone/>
            </a:pPr>
            <a:endParaRPr lang="es-CO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Ejercicio: Análisis de participaciones, variaciones y ejecución presupuestal sectorial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2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INDICADORES GENERALES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79378039"/>
              </p:ext>
            </p:extLst>
          </p:nvPr>
        </p:nvGraphicFramePr>
        <p:xfrm>
          <a:off x="614363" y="2252663"/>
          <a:ext cx="7847012" cy="2919412"/>
        </p:xfrm>
        <a:graphic>
          <a:graphicData uri="http://schemas.openxmlformats.org/presentationml/2006/ole">
            <p:oleObj spid="_x0000_s1072" name="Hoja de cálculo" r:id="rId3" imgW="7286514" imgH="1533493" progId="Excel.Shee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740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Gasto Público Social / PIB </a:t>
            </a:r>
            <a:br>
              <a:rPr lang="es-CO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 (solo Departamental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dirty="0" smtClean="0"/>
              <a:t> </a:t>
            </a:r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</a:rPr>
              <a:t>PREGUNTAS ORIENTADORAS</a:t>
            </a:r>
          </a:p>
          <a:p>
            <a:pPr marL="0" lvl="0" indent="0" algn="just">
              <a:buNone/>
            </a:pPr>
            <a:endParaRPr lang="es-CO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evolucionó el PIB del Departamento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/>
            <a:endParaRPr lang="es-CO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evolucionó el GPS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/>
            <a:endParaRPr lang="es-CO" sz="26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¿Es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posible establecer una relación? Por ejemplo  A Mayor PIB mayor GPS, o la contracción del 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</a:rPr>
              <a:t>PIB ¿se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manifestó en una contracción del GPS? Interprete.</a:t>
            </a:r>
            <a:endParaRPr lang="es-CO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873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Gasto Público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/ Población Entidad Territorial</a:t>
            </a:r>
          </a:p>
        </p:txBody>
      </p:sp>
      <p:sp>
        <p:nvSpPr>
          <p:cNvPr id="7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1857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PREGUNTAS 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</a:rPr>
              <a:t>ORIENTADORAS:</a:t>
            </a:r>
          </a:p>
          <a:p>
            <a:pPr marL="0" lvl="0" indent="0">
              <a:buNone/>
            </a:pP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población registra un crecimiento vegetativo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</a:p>
          <a:p>
            <a:pPr lvl="0" algn="just">
              <a:buFont typeface="Wingdings" pitchFamily="2" charset="2"/>
              <a:buChar char="Ø"/>
            </a:pP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¿Presenta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variaciones más fuertes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/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explicar esas variaciones? 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se reflejan en el GPS per cápita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lvl="0" algn="just"/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Comparando el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GPS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( V y G: por el promedio departamental o el promedio nacional)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¿Le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parece adecuado? </a:t>
            </a:r>
            <a:endParaRPr lang="es-C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8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3523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>
                    <a:lumMod val="75000"/>
                  </a:schemeClr>
                </a:solidFill>
              </a:rPr>
              <a:t>Gasto Público Social / Total Presupuesto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2203" y="1908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 smtClean="0">
                <a:solidFill>
                  <a:srgbClr val="FF0000"/>
                </a:solidFill>
              </a:rPr>
              <a:t>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</a:rPr>
              <a:t>PREGUNTAS ORIENTADORAS:</a:t>
            </a:r>
          </a:p>
          <a:p>
            <a:pPr marL="0" indent="0" algn="just">
              <a:buNone/>
            </a:pP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¿Cómo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evoluciona el porcentaje de Gasto Publico Social?</a:t>
            </a:r>
          </a:p>
          <a:p>
            <a:pPr algn="just"/>
            <a:endParaRPr lang="es-CO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¿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Encuentra tendencias, saltos significativos?</a:t>
            </a:r>
          </a:p>
          <a:p>
            <a:pPr algn="just"/>
            <a:endParaRPr lang="es-CO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Describa las razones o posibles causas de esos comportamientos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O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59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928</Words>
  <Application>Microsoft Office PowerPoint</Application>
  <PresentationFormat>Presentación en pantalla (4:3)</PresentationFormat>
  <Paragraphs>128</Paragraphs>
  <Slides>27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Office Theme</vt:lpstr>
      <vt:lpstr>1_Office Theme</vt:lpstr>
      <vt:lpstr>Hoja de cálculo</vt:lpstr>
      <vt:lpstr>Hoja de cálculo de Microsoft Office Excel</vt:lpstr>
      <vt:lpstr>Diapositiva 1</vt:lpstr>
      <vt:lpstr>OBJETIVOS  </vt:lpstr>
      <vt:lpstr>Las Tendencias Exigidas</vt:lpstr>
      <vt:lpstr>Guía de Gasto Social: Tipos de Indicadores</vt:lpstr>
      <vt:lpstr>¿CÓMO SE HAN TOMADO LOS DATOS?</vt:lpstr>
      <vt:lpstr>INDICADORES GENERALES</vt:lpstr>
      <vt:lpstr>Gasto Público Social / PIB   (solo Departamental)</vt:lpstr>
      <vt:lpstr>Gasto Público Social / Población Entidad Territorial</vt:lpstr>
      <vt:lpstr>Gasto Público Social / Total Presupuesto</vt:lpstr>
      <vt:lpstr>GPS : % EJECUCIÓN</vt:lpstr>
      <vt:lpstr> Gasto Público Social % / Total Presupuesto   </vt:lpstr>
      <vt:lpstr>Indicadores específicos para Gasto en Niñez , Adolescencia y en Juventud</vt:lpstr>
      <vt:lpstr>Ejercicio Propuesto</vt:lpstr>
      <vt:lpstr> ¿Cómo se toman los datos? </vt:lpstr>
      <vt:lpstr>Gasto en Niñez. % Ejecución</vt:lpstr>
      <vt:lpstr>GPN Participaciones y Variaciones</vt:lpstr>
      <vt:lpstr>Gasto en Juventud. % Ejecución </vt:lpstr>
      <vt:lpstr>GPJ. Participaciones y variaciones</vt:lpstr>
      <vt:lpstr>Preguntas Orientadoras</vt:lpstr>
      <vt:lpstr>Fuentes de Financiación</vt:lpstr>
      <vt:lpstr>Para Tener en Cuenta </vt:lpstr>
      <vt:lpstr>¿ Cómo se solicita la información en el MVS?</vt:lpstr>
      <vt:lpstr>¿Cómo se solicita la información en el MVS?</vt:lpstr>
      <vt:lpstr>¿Cómo se solicita la información en el MVS?</vt:lpstr>
      <vt:lpstr>Diapositiva 25</vt:lpstr>
      <vt:lpstr>¿Cómo se solicita la información en el MVS?</vt:lpstr>
      <vt:lpstr>MUCHAS GRACIAS!!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IV2</dc:creator>
  <cp:lastModifiedBy>Cristian Leyton Mejia</cp:lastModifiedBy>
  <cp:revision>174</cp:revision>
  <dcterms:created xsi:type="dcterms:W3CDTF">2015-03-20T14:56:58Z</dcterms:created>
  <dcterms:modified xsi:type="dcterms:W3CDTF">2015-09-08T19:47:03Z</dcterms:modified>
</cp:coreProperties>
</file>